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12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 الوحدة الثالثة</a:t>
            </a:r>
            <a:br>
              <a:rPr lang="ar-QA" b="1" dirty="0" smtClean="0">
                <a:solidFill>
                  <a:srgbClr val="FF0000"/>
                </a:solidFill>
              </a:rPr>
            </a:br>
            <a:r>
              <a:rPr lang="ar-QA" b="1" dirty="0" smtClean="0">
                <a:solidFill>
                  <a:srgbClr val="FF0000"/>
                </a:solidFill>
              </a:rPr>
              <a:t>الدرس الثالث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المضادات الحيوية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Antibiotics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25097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QA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ar-QA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تعريف المضاد الحيوي  </a:t>
            </a:r>
            <a:r>
              <a:rPr lang="ar-QA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َ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Antibiotics</a:t>
            </a:r>
            <a:endParaRPr lang="ar-QA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هو مادة عضوية تنتجها الكائنات الدقيقة(البكتيريا </a:t>
            </a:r>
            <a:r>
              <a:rPr lang="ar-Q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الفطريات)في أثناء نموها, وهي قادرة (بتركيز منخفض ) أن تقتل أو تمنع نمو الكائنات الحية الدقيقة الأخرى.</a:t>
            </a: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2- اكتشاف المضادات الحيوية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QA" b="1" dirty="0" smtClean="0"/>
              <a:t>- في سنة 1928 وجد ألكسندر </a:t>
            </a:r>
            <a:r>
              <a:rPr lang="ar-QA" b="1" dirty="0" err="1" smtClean="0"/>
              <a:t>فليمنج</a:t>
            </a:r>
            <a:r>
              <a:rPr lang="ar-QA" b="1" dirty="0" smtClean="0"/>
              <a:t> بالصدفة أن الفطريات فطر </a:t>
            </a:r>
            <a:r>
              <a:rPr lang="ar-QA" b="1" dirty="0" err="1" smtClean="0"/>
              <a:t>البنسيليوم</a:t>
            </a:r>
            <a:r>
              <a:rPr lang="ar-QA" b="1" dirty="0" smtClean="0"/>
              <a:t> 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Penicillium</a:t>
            </a:r>
            <a:r>
              <a:rPr lang="ar-QA" b="1" dirty="0" smtClean="0"/>
              <a:t>قضى على البكتيريا</a:t>
            </a:r>
          </a:p>
          <a:p>
            <a:pPr>
              <a:buFontTx/>
              <a:buChar char="-"/>
            </a:pPr>
            <a:r>
              <a:rPr lang="ar-QA" b="1" dirty="0" smtClean="0"/>
              <a:t>أيضا قد اكتشف أن فطر </a:t>
            </a:r>
            <a:r>
              <a:rPr lang="ar-QA" b="1" dirty="0" err="1" smtClean="0"/>
              <a:t>البنسيليوم</a:t>
            </a:r>
            <a:r>
              <a:rPr lang="ar-QA" b="1" dirty="0" smtClean="0"/>
              <a:t> يفرز مادة سميت البنسلين  </a:t>
            </a:r>
            <a:r>
              <a:rPr lang="en-US" b="1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penicillin</a:t>
            </a:r>
            <a:r>
              <a:rPr lang="ar-QA" b="1" dirty="0" smtClean="0"/>
              <a:t> قادرة على قتل البكتيريا الموجودة حولها.</a:t>
            </a:r>
          </a:p>
          <a:p>
            <a:pPr>
              <a:buFontTx/>
              <a:buChar char="-"/>
            </a:pPr>
            <a:r>
              <a:rPr lang="ar-QA" b="1" dirty="0" smtClean="0"/>
              <a:t>قاما </a:t>
            </a:r>
            <a:r>
              <a:rPr lang="ar-QA" b="1" dirty="0" err="1" smtClean="0"/>
              <a:t>إرنيس</a:t>
            </a:r>
            <a:r>
              <a:rPr lang="ar-QA" b="1" dirty="0" smtClean="0"/>
              <a:t> شين </a:t>
            </a:r>
            <a:r>
              <a:rPr lang="ar-QA" b="1" dirty="0" err="1" smtClean="0"/>
              <a:t>وهوارد</a:t>
            </a:r>
            <a:r>
              <a:rPr lang="ar-QA" b="1" dirty="0" smtClean="0"/>
              <a:t> فلوري باستخلاص المادة الفعالة من فطر </a:t>
            </a:r>
            <a:r>
              <a:rPr lang="ar-QA" b="1" dirty="0" err="1" smtClean="0"/>
              <a:t>البنسيليوم</a:t>
            </a:r>
            <a:r>
              <a:rPr lang="ar-QA" b="1" dirty="0" smtClean="0"/>
              <a:t>  و انتاجها على شكل دواء البنسلين</a:t>
            </a:r>
          </a:p>
          <a:p>
            <a:pPr>
              <a:buNone/>
            </a:pP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>
                <a:solidFill>
                  <a:srgbClr val="FF0000"/>
                </a:solidFill>
              </a:rPr>
              <a:t>حل سؤال رقم 3 </a:t>
            </a:r>
            <a:r>
              <a:rPr lang="ar-QA" b="1" dirty="0" err="1" smtClean="0">
                <a:solidFill>
                  <a:srgbClr val="FF0000"/>
                </a:solidFill>
              </a:rPr>
              <a:t>ص</a:t>
            </a:r>
            <a:r>
              <a:rPr lang="ar-QA" b="1" dirty="0" smtClean="0">
                <a:solidFill>
                  <a:srgbClr val="FF0000"/>
                </a:solidFill>
              </a:rPr>
              <a:t> 109</a:t>
            </a:r>
          </a:p>
          <a:p>
            <a:pPr>
              <a:buNone/>
            </a:pPr>
            <a:r>
              <a:rPr lang="ar-QA" b="1" dirty="0" smtClean="0"/>
              <a:t> </a:t>
            </a:r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3- آلية عمل المضادات الحيوية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QA" sz="2800" b="1" dirty="0" smtClean="0"/>
              <a:t>تقضي المضادات الحيوية على الكائنات الحية الضارة بالإنسان بطرق مختلفة ومنها:</a:t>
            </a:r>
          </a:p>
          <a:p>
            <a:pPr marL="0" indent="0">
              <a:buNone/>
            </a:pPr>
            <a:endParaRPr lang="ar-QA" sz="2800" b="1" dirty="0" smtClean="0"/>
          </a:p>
          <a:p>
            <a:pPr>
              <a:buFontTx/>
              <a:buChar char="-"/>
            </a:pPr>
            <a:r>
              <a:rPr lang="ar-QA" sz="2800" b="1" dirty="0" smtClean="0"/>
              <a:t>منع بناء جدارها الخلوي</a:t>
            </a:r>
          </a:p>
          <a:p>
            <a:pPr>
              <a:buFontTx/>
              <a:buChar char="-"/>
            </a:pPr>
            <a:r>
              <a:rPr lang="ar-QA" sz="2800" b="1" dirty="0" smtClean="0"/>
              <a:t>التقليل من تكاثرها</a:t>
            </a:r>
          </a:p>
          <a:p>
            <a:pPr>
              <a:buFontTx/>
              <a:buChar char="-"/>
            </a:pPr>
            <a:r>
              <a:rPr lang="ar-QA" sz="2800" b="1" dirty="0" smtClean="0"/>
              <a:t>التأثير على غشائها البلازمي</a:t>
            </a:r>
          </a:p>
          <a:p>
            <a:pPr>
              <a:buFontTx/>
              <a:buChar char="-"/>
            </a:pPr>
            <a:r>
              <a:rPr lang="ar-QA" sz="2800" b="1" dirty="0" smtClean="0"/>
              <a:t>ايقاف بعض </a:t>
            </a:r>
            <a:r>
              <a:rPr lang="ar-QA" sz="2800" b="1" smtClean="0"/>
              <a:t>أنشطتها الحيوية</a:t>
            </a:r>
            <a:endParaRPr lang="ar-QA" sz="2800" b="1" dirty="0" smtClean="0"/>
          </a:p>
          <a:p>
            <a:pPr>
              <a:buNone/>
            </a:pPr>
            <a:endParaRPr lang="ar-QA" sz="2800" b="1" dirty="0" smtClean="0"/>
          </a:p>
          <a:p>
            <a:pPr>
              <a:buNone/>
            </a:pPr>
            <a:endParaRPr lang="ar-QA" sz="2800" b="1" dirty="0" smtClean="0"/>
          </a:p>
          <a:p>
            <a:pPr>
              <a:buNone/>
            </a:pPr>
            <a:r>
              <a:rPr lang="ar-QA" sz="2800" b="1" dirty="0" smtClean="0"/>
              <a:t> </a:t>
            </a:r>
          </a:p>
          <a:p>
            <a:pPr>
              <a:buNone/>
            </a:pPr>
            <a:r>
              <a:rPr lang="ar-QA" sz="2800" b="1" dirty="0" smtClean="0"/>
              <a:t>                                                   </a:t>
            </a:r>
            <a:endParaRPr lang="ar-QA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4- اختبارات الحساسية للمضادات الحيوية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QA" sz="2800" b="1" dirty="0" smtClean="0">
                <a:solidFill>
                  <a:schemeClr val="tx2"/>
                </a:solidFill>
              </a:rPr>
              <a:t>أ-دور اختبار الحساسية للمضاد الحيوي</a:t>
            </a:r>
            <a:endParaRPr lang="ar-QA" sz="2800" b="1" dirty="0" smtClean="0"/>
          </a:p>
          <a:p>
            <a:pPr marL="0" indent="0">
              <a:buNone/>
            </a:pPr>
            <a:r>
              <a:rPr lang="ar-QA" sz="2800" b="1" dirty="0" smtClean="0"/>
              <a:t> يعد اختبار الحساسية للمضاد الحيوي الطريقة المناسبة لاختياره.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2"/>
                </a:solidFill>
              </a:rPr>
              <a:t>ب-</a:t>
            </a:r>
            <a:r>
              <a:rPr lang="ar-QA" sz="2800" b="1" dirty="0" smtClean="0"/>
              <a:t> </a:t>
            </a:r>
            <a:r>
              <a:rPr lang="ar-QA" sz="2800" b="1" dirty="0" smtClean="0">
                <a:solidFill>
                  <a:schemeClr val="tx2"/>
                </a:solidFill>
              </a:rPr>
              <a:t>زراعة الكائنات الحية  </a:t>
            </a:r>
            <a:r>
              <a:rPr lang="en-US" sz="2800" b="1" dirty="0" smtClean="0">
                <a:solidFill>
                  <a:srgbClr val="FF0000"/>
                </a:solidFill>
              </a:rPr>
              <a:t>Inoculate</a:t>
            </a:r>
            <a:endParaRPr lang="ar-QA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هي تنمية وتكثير الكائنات الحية الدقيقة في وسط مناسب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2"/>
                </a:solidFill>
              </a:rPr>
              <a:t>ت- اختبار الحساسية  </a:t>
            </a:r>
            <a:r>
              <a:rPr lang="fr-FR" sz="2800" b="1" dirty="0" err="1" smtClean="0">
                <a:solidFill>
                  <a:schemeClr val="tx2"/>
                </a:solidFill>
              </a:rPr>
              <a:t>Susceptibility</a:t>
            </a:r>
            <a:endParaRPr lang="ar-QA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يضاف أحد المضادات الحيوية إلى الكائن الحي الذي تم زراعته 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اذا كان هذا هذا الكائن الحي حساسا للمضاد الحيوي فسوف يموت  </a:t>
            </a:r>
          </a:p>
          <a:p>
            <a:pPr algn="l">
              <a:buNone/>
            </a:pPr>
            <a:r>
              <a:rPr lang="en-US" sz="2800" b="1" dirty="0" smtClean="0"/>
              <a:t>      </a:t>
            </a:r>
            <a:r>
              <a:rPr lang="en-US" sz="2800" b="1" dirty="0" smtClean="0">
                <a:solidFill>
                  <a:schemeClr val="tx2"/>
                </a:solidFill>
                <a:hlinkClick r:id="" action="ppaction://hlinkshowjump?jump=nextslide"/>
              </a:rPr>
              <a:t>Video</a:t>
            </a:r>
            <a:r>
              <a:rPr lang="ar-QA" sz="2800" b="1" dirty="0" smtClean="0">
                <a:solidFill>
                  <a:schemeClr val="tx2"/>
                </a:solidFill>
                <a:hlinkClick r:id="" action="ppaction://hlinkshowjump?jump=nextslide"/>
              </a:rPr>
              <a:t>   </a:t>
            </a:r>
            <a:endParaRPr lang="ar-QA" sz="2800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ar-QA" sz="2800" b="1" dirty="0" smtClean="0"/>
          </a:p>
          <a:p>
            <a:pPr>
              <a:buNone/>
            </a:pPr>
            <a:r>
              <a:rPr lang="ar-QA" sz="2800" b="1" dirty="0" smtClean="0"/>
              <a:t> </a:t>
            </a:r>
          </a:p>
          <a:p>
            <a:pPr>
              <a:buNone/>
            </a:pPr>
            <a:r>
              <a:rPr lang="ar-QA" sz="2800" b="1" dirty="0" smtClean="0"/>
              <a:t>                                                   </a:t>
            </a:r>
            <a:endParaRPr lang="ar-QA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4- اختبارات الحساسية للمضادات الحيوية(تابع)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ar-QA" sz="2800" b="1" dirty="0" smtClean="0">
                <a:solidFill>
                  <a:schemeClr val="tx2"/>
                </a:solidFill>
                <a:hlinkClick r:id="" action="ppaction://hlinkshowjump?jump=nextslide"/>
              </a:rPr>
              <a:t>   </a:t>
            </a:r>
            <a:endParaRPr lang="ar-QA" sz="28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ar-QA" sz="2800" b="1" dirty="0" smtClean="0">
                <a:solidFill>
                  <a:srgbClr val="FF0000"/>
                </a:solidFill>
              </a:rPr>
              <a:t>حل سؤال رقم 6 و7 </a:t>
            </a:r>
            <a:r>
              <a:rPr lang="ar-QA" sz="2800" b="1" dirty="0" err="1" smtClean="0">
                <a:solidFill>
                  <a:srgbClr val="FF0000"/>
                </a:solidFill>
              </a:rPr>
              <a:t>ص</a:t>
            </a:r>
            <a:r>
              <a:rPr lang="ar-QA" sz="2800" b="1" dirty="0" smtClean="0">
                <a:solidFill>
                  <a:srgbClr val="FF0000"/>
                </a:solidFill>
              </a:rPr>
              <a:t> 109</a:t>
            </a:r>
          </a:p>
          <a:p>
            <a:pPr>
              <a:buNone/>
            </a:pPr>
            <a:r>
              <a:rPr lang="ar-QA" sz="2800" b="1" dirty="0" smtClean="0"/>
              <a:t> </a:t>
            </a:r>
          </a:p>
          <a:p>
            <a:pPr>
              <a:buNone/>
            </a:pPr>
            <a:r>
              <a:rPr lang="ar-QA" sz="2800" b="1" dirty="0" smtClean="0"/>
              <a:t>                                                   </a:t>
            </a:r>
            <a:endParaRPr lang="ar-QA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5- الآثار الجانبية للمضادات الحيوية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endParaRPr lang="ar-QA" sz="2800" b="1" dirty="0" smtClean="0">
              <a:solidFill>
                <a:schemeClr val="tx2"/>
              </a:solidFill>
              <a:hlinkClick r:id="" action="ppaction://hlinkshowjump?jump=nextslide"/>
            </a:endParaRP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يسبب الإفراط في تناول المضادات الحيوية الكثير من الآثار الجانبية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مثل الإسهال , القي, طفح الجلدي .....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chemeClr val="tx1"/>
                </a:solidFill>
              </a:rPr>
              <a:t>يجب استخدام المضادات الحيوية تحت اشراف الطبيب وتناول كل الجرعات كاملة.</a:t>
            </a:r>
          </a:p>
          <a:p>
            <a:pPr marL="0" indent="0">
              <a:buNone/>
            </a:pPr>
            <a:r>
              <a:rPr lang="ar-QA" sz="2800" b="1" dirty="0" smtClean="0">
                <a:solidFill>
                  <a:srgbClr val="FF0000"/>
                </a:solidFill>
              </a:rPr>
              <a:t>حل عل دفترك سؤال رقم 5 </a:t>
            </a:r>
            <a:r>
              <a:rPr lang="ar-QA" sz="2800" b="1" dirty="0" err="1" smtClean="0">
                <a:solidFill>
                  <a:srgbClr val="FF0000"/>
                </a:solidFill>
              </a:rPr>
              <a:t>ص</a:t>
            </a:r>
            <a:r>
              <a:rPr lang="ar-QA" sz="2800" b="1" dirty="0" smtClean="0">
                <a:solidFill>
                  <a:srgbClr val="FF0000"/>
                </a:solidFill>
              </a:rPr>
              <a:t> 109</a:t>
            </a:r>
          </a:p>
          <a:p>
            <a:pPr>
              <a:buNone/>
            </a:pPr>
            <a:endParaRPr lang="ar-QA" sz="2800" b="1" dirty="0" smtClean="0"/>
          </a:p>
          <a:p>
            <a:pPr>
              <a:buNone/>
            </a:pPr>
            <a:r>
              <a:rPr lang="ar-QA" sz="2800" b="1" dirty="0" smtClean="0"/>
              <a:t> </a:t>
            </a:r>
          </a:p>
          <a:p>
            <a:pPr>
              <a:buNone/>
            </a:pPr>
            <a:r>
              <a:rPr lang="ar-QA" sz="2800" b="1" dirty="0" smtClean="0"/>
              <a:t>                                                   </a:t>
            </a:r>
            <a:endParaRPr lang="ar-QA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260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الوحدة الثالثة الدرس الثالث</vt:lpstr>
      <vt:lpstr>Slide 2</vt:lpstr>
      <vt:lpstr>2- اكتشاف المضادات الحيوية</vt:lpstr>
      <vt:lpstr>3- آلية عمل المضادات الحيوية</vt:lpstr>
      <vt:lpstr>4- اختبارات الحساسية للمضادات الحيوية</vt:lpstr>
      <vt:lpstr>4- اختبارات الحساسية للمضادات الحيوية(تابع)</vt:lpstr>
      <vt:lpstr>5- الآثار الجانبية للمضادات الحيوية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SUM</cp:lastModifiedBy>
  <cp:revision>174</cp:revision>
  <dcterms:created xsi:type="dcterms:W3CDTF">2012-09-22T18:51:38Z</dcterms:created>
  <dcterms:modified xsi:type="dcterms:W3CDTF">2012-11-06T17:01:44Z</dcterms:modified>
</cp:coreProperties>
</file>